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charts/chart3.xml" ContentType="application/vnd.openxmlformats-officedocument.drawingml.chart+xml"/>
  <Default Extension="xlsx" ContentType="application/vnd.openxmlformats-officedocument.spreadsheetml.sheet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30"/>
  </p:notesMasterIdLst>
  <p:handoutMasterIdLst>
    <p:handoutMasterId r:id="rId31"/>
  </p:handoutMasterIdLst>
  <p:sldIdLst>
    <p:sldId id="1555" r:id="rId3"/>
    <p:sldId id="1582" r:id="rId4"/>
    <p:sldId id="1606" r:id="rId5"/>
    <p:sldId id="1584" r:id="rId6"/>
    <p:sldId id="1578" r:id="rId7"/>
    <p:sldId id="1599" r:id="rId8"/>
    <p:sldId id="1600" r:id="rId9"/>
    <p:sldId id="1601" r:id="rId10"/>
    <p:sldId id="1602" r:id="rId11"/>
    <p:sldId id="1603" r:id="rId12"/>
    <p:sldId id="1604" r:id="rId13"/>
    <p:sldId id="1595" r:id="rId14"/>
    <p:sldId id="1583" r:id="rId15"/>
    <p:sldId id="1587" r:id="rId16"/>
    <p:sldId id="1588" r:id="rId17"/>
    <p:sldId id="1585" r:id="rId18"/>
    <p:sldId id="1589" r:id="rId19"/>
    <p:sldId id="1608" r:id="rId20"/>
    <p:sldId id="1590" r:id="rId21"/>
    <p:sldId id="1592" r:id="rId22"/>
    <p:sldId id="1591" r:id="rId23"/>
    <p:sldId id="1605" r:id="rId24"/>
    <p:sldId id="1579" r:id="rId25"/>
    <p:sldId id="1580" r:id="rId26"/>
    <p:sldId id="1581" r:id="rId27"/>
    <p:sldId id="1563" r:id="rId28"/>
    <p:sldId id="1557" r:id="rId29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55B89"/>
    <a:srgbClr val="5E5E5E"/>
    <a:srgbClr val="FFFFFF"/>
    <a:srgbClr val="5F6062"/>
    <a:srgbClr val="5E5F61"/>
    <a:srgbClr val="00D0FA"/>
    <a:srgbClr val="7E7F82"/>
    <a:srgbClr val="00A0C2"/>
    <a:srgbClr val="AAAAAC"/>
    <a:srgbClr val="72CCD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2" autoAdjust="0"/>
    <p:restoredTop sz="95018" autoAdjust="0"/>
  </p:normalViewPr>
  <p:slideViewPr>
    <p:cSldViewPr snapToGrid="0" snapToObjects="1">
      <p:cViewPr>
        <p:scale>
          <a:sx n="50" d="100"/>
          <a:sy n="50" d="100"/>
        </p:scale>
        <p:origin x="-2433" y="-1014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rjanssen\Dropbox\Ryan\SU%20App\2015\Value-add\SU%20Class%20Data%20v1.1%2020150518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rjanssen\Dropbox\Ryan\SU%20App\2015\Value-add\SU%20Class%20Data%20v1.1%2020150518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Analysis!$D$28</c:f>
              <c:strCache>
                <c:ptCount val="1"/>
                <c:pt idx="0">
                  <c:v>Before SU</c:v>
                </c:pt>
              </c:strCache>
            </c:strRef>
          </c:tx>
          <c:spPr>
            <a:solidFill>
              <a:srgbClr val="C8C1BC">
                <a:lumMod val="60000"/>
                <a:lumOff val="40000"/>
              </a:srgbClr>
            </a:solidFill>
          </c:spPr>
          <c:cat>
            <c:strRef>
              <c:f>Analysis!$E$27:$I$27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Analysis!$E$28:$I$28</c:f>
              <c:numCache>
                <c:formatCode>General</c:formatCode>
                <c:ptCount val="5"/>
                <c:pt idx="0">
                  <c:v>19</c:v>
                </c:pt>
                <c:pt idx="1">
                  <c:v>7</c:v>
                </c:pt>
                <c:pt idx="2">
                  <c:v>11</c:v>
                </c:pt>
                <c:pt idx="3">
                  <c:v>34</c:v>
                </c:pt>
                <c:pt idx="4">
                  <c:v>6</c:v>
                </c:pt>
              </c:numCache>
            </c:numRef>
          </c:val>
        </c:ser>
        <c:ser>
          <c:idx val="1"/>
          <c:order val="1"/>
          <c:tx>
            <c:strRef>
              <c:f>Analysis!$D$29</c:f>
              <c:strCache>
                <c:ptCount val="1"/>
                <c:pt idx="0">
                  <c:v>After SU</c:v>
                </c:pt>
              </c:strCache>
            </c:strRef>
          </c:tx>
          <c:spPr>
            <a:solidFill>
              <a:srgbClr val="255B89">
                <a:lumMod val="60000"/>
                <a:lumOff val="40000"/>
              </a:srgbClr>
            </a:solidFill>
          </c:spPr>
          <c:cat>
            <c:strRef>
              <c:f>Analysis!$E$27:$I$27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Analysis!$E$29:$I$29</c:f>
              <c:numCache>
                <c:formatCode>General</c:formatCode>
                <c:ptCount val="5"/>
                <c:pt idx="0">
                  <c:v>35</c:v>
                </c:pt>
                <c:pt idx="1">
                  <c:v>4</c:v>
                </c:pt>
                <c:pt idx="2">
                  <c:v>7</c:v>
                </c:pt>
                <c:pt idx="3">
                  <c:v>26</c:v>
                </c:pt>
                <c:pt idx="4">
                  <c:v>5</c:v>
                </c:pt>
              </c:numCache>
            </c:numRef>
          </c:val>
        </c:ser>
        <c:gapWidth val="73"/>
        <c:axId val="80137600"/>
        <c:axId val="82352000"/>
      </c:barChart>
      <c:catAx>
        <c:axId val="80137600"/>
        <c:scaling>
          <c:orientation val="minMax"/>
        </c:scaling>
        <c:axPos val="b"/>
        <c:numFmt formatCode="General" sourceLinked="0"/>
        <c:maj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0" baseline="0">
                <a:solidFill>
                  <a:schemeClr val="tx1">
                    <a:lumMod val="10000"/>
                    <a:lumOff val="90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82352000"/>
        <c:crosses val="autoZero"/>
        <c:auto val="1"/>
        <c:lblAlgn val="ctr"/>
        <c:lblOffset val="100"/>
      </c:catAx>
      <c:valAx>
        <c:axId val="82352000"/>
        <c:scaling>
          <c:orientation val="minMax"/>
          <c:max val="45"/>
        </c:scaling>
        <c:axPos val="l"/>
        <c:title>
          <c:tx>
            <c:rich>
              <a:bodyPr rot="-5400000" vert="horz"/>
              <a:lstStyle/>
              <a:p>
                <a:pPr>
                  <a:defRPr lang="en-GB" baseline="0">
                    <a:solidFill>
                      <a:schemeClr val="bg1"/>
                    </a:solidFill>
                  </a:defRPr>
                </a:pPr>
                <a:r>
                  <a:rPr lang="en-GB" baseline="0" dirty="0" smtClean="0">
                    <a:solidFill>
                      <a:schemeClr val="bg1"/>
                    </a:solidFill>
                  </a:rPr>
                  <a:t>2013 GSP</a:t>
                </a:r>
                <a:endParaRPr lang="en-GB" baseline="0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2.4392607174103242E-2"/>
              <c:y val="2.7995406824146991E-2"/>
            </c:manualLayout>
          </c:layout>
        </c:title>
        <c:numFmt formatCode="#,##0" sourceLinked="0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1" baseline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80137600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Analysis!$D$28</c:f>
              <c:strCache>
                <c:ptCount val="1"/>
                <c:pt idx="0">
                  <c:v>Before SU</c:v>
                </c:pt>
              </c:strCache>
            </c:strRef>
          </c:tx>
          <c:spPr>
            <a:solidFill>
              <a:srgbClr val="C8C1BC">
                <a:lumMod val="60000"/>
                <a:lumOff val="40000"/>
              </a:srgbClr>
            </a:solidFill>
          </c:spPr>
          <c:cat>
            <c:strRef>
              <c:f>Analysis!$J$27:$N$27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Analysis!$J$28:$N$28</c:f>
              <c:numCache>
                <c:formatCode>General</c:formatCode>
                <c:ptCount val="5"/>
                <c:pt idx="0">
                  <c:v>16</c:v>
                </c:pt>
                <c:pt idx="1">
                  <c:v>6</c:v>
                </c:pt>
                <c:pt idx="2">
                  <c:v>10</c:v>
                </c:pt>
                <c:pt idx="3">
                  <c:v>32</c:v>
                </c:pt>
                <c:pt idx="4">
                  <c:v>12</c:v>
                </c:pt>
              </c:numCache>
            </c:numRef>
          </c:val>
        </c:ser>
        <c:ser>
          <c:idx val="1"/>
          <c:order val="1"/>
          <c:tx>
            <c:strRef>
              <c:f>Analysis!$D$29</c:f>
              <c:strCache>
                <c:ptCount val="1"/>
                <c:pt idx="0">
                  <c:v>After SU</c:v>
                </c:pt>
              </c:strCache>
            </c:strRef>
          </c:tx>
          <c:spPr>
            <a:solidFill>
              <a:srgbClr val="255B89">
                <a:lumMod val="60000"/>
                <a:lumOff val="40000"/>
              </a:srgbClr>
            </a:solidFill>
          </c:spPr>
          <c:cat>
            <c:strRef>
              <c:f>Analysis!$J$27:$N$27</c:f>
              <c:strCache>
                <c:ptCount val="5"/>
                <c:pt idx="0">
                  <c:v>Entrepreneur</c:v>
                </c:pt>
                <c:pt idx="1">
                  <c:v>NGO</c:v>
                </c:pt>
                <c:pt idx="2">
                  <c:v>Academic</c:v>
                </c:pt>
                <c:pt idx="3">
                  <c:v>Industry</c:v>
                </c:pt>
                <c:pt idx="4">
                  <c:v>Technical</c:v>
                </c:pt>
              </c:strCache>
            </c:strRef>
          </c:cat>
          <c:val>
            <c:numRef>
              <c:f>Analysis!$J$29:$N$29</c:f>
              <c:numCache>
                <c:formatCode>General</c:formatCode>
                <c:ptCount val="5"/>
                <c:pt idx="0">
                  <c:v>42</c:v>
                </c:pt>
                <c:pt idx="1">
                  <c:v>4</c:v>
                </c:pt>
                <c:pt idx="2">
                  <c:v>4</c:v>
                </c:pt>
                <c:pt idx="3">
                  <c:v>19</c:v>
                </c:pt>
                <c:pt idx="4">
                  <c:v>7</c:v>
                </c:pt>
              </c:numCache>
            </c:numRef>
          </c:val>
        </c:ser>
        <c:gapWidth val="73"/>
        <c:axId val="82729216"/>
        <c:axId val="97879552"/>
      </c:barChart>
      <c:catAx>
        <c:axId val="82729216"/>
        <c:scaling>
          <c:orientation val="minMax"/>
        </c:scaling>
        <c:axPos val="b"/>
        <c:numFmt formatCode="General" sourceLinked="0"/>
        <c:majorTickMark val="none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0" baseline="0">
                <a:solidFill>
                  <a:schemeClr val="tx1">
                    <a:lumMod val="10000"/>
                    <a:lumOff val="90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97879552"/>
        <c:crosses val="autoZero"/>
        <c:auto val="1"/>
        <c:lblAlgn val="ctr"/>
        <c:lblOffset val="100"/>
      </c:catAx>
      <c:valAx>
        <c:axId val="97879552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 lang="en-GB" baseline="0">
                    <a:solidFill>
                      <a:schemeClr val="bg1"/>
                    </a:solidFill>
                  </a:defRPr>
                </a:pPr>
                <a:r>
                  <a:rPr lang="en-GB" dirty="0" smtClean="0"/>
                  <a:t>2014 GSP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2.4392607174103242E-2"/>
              <c:y val="3.2625036453776637E-2"/>
            </c:manualLayout>
          </c:layout>
        </c:title>
        <c:numFmt formatCode="#,##0" sourceLinked="0"/>
        <c:tickLblPos val="nextTo"/>
        <c:spPr>
          <a:ln w="28575">
            <a:solidFill>
              <a:srgbClr val="FFFFFF">
                <a:lumMod val="75000"/>
              </a:srgbClr>
            </a:solidFill>
          </a:ln>
        </c:spPr>
        <c:txPr>
          <a:bodyPr/>
          <a:lstStyle/>
          <a:p>
            <a:pPr>
              <a:defRPr lang="en-GB" sz="1200" b="0" i="1" baseline="0">
                <a:solidFill>
                  <a:schemeClr val="bg1">
                    <a:lumMod val="85000"/>
                  </a:schemeClr>
                </a:solidFill>
                <a:latin typeface="Garamond"/>
                <a:cs typeface="Garamond"/>
              </a:defRPr>
            </a:pPr>
            <a:endParaRPr lang="en-US"/>
          </a:p>
        </c:txPr>
        <c:crossAx val="8272921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76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spPr>
              <a:solidFill>
                <a:schemeClr val="tx1">
                  <a:lumMod val="25000"/>
                  <a:lumOff val="75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</c:dPt>
          <c:dPt>
            <c:idx val="1"/>
            <c:spPr>
              <a:solidFill>
                <a:schemeClr val="accent2"/>
              </a:solidFill>
              <a:ln w="19050">
                <a:solidFill>
                  <a:srgbClr val="FFFFFF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18</c:v>
                </c:pt>
                <c:pt idx="1">
                  <c:v>82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09922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Garamond"/>
                <a:cs typeface="Garamond"/>
              </a:rPr>
              <a:t>STRICTLY PRIVATE AND CONFIDENTIAL</a:t>
            </a:r>
            <a:endParaRPr lang="en-US" sz="1400" spc="100" dirty="0">
              <a:solidFill>
                <a:srgbClr val="7898B3"/>
              </a:solidFill>
              <a:latin typeface="Garamond"/>
              <a:cs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8333"/>
          <a:stretch/>
        </p:blipFill>
        <p:spPr>
          <a:xfrm>
            <a:off x="21845" y="1609198"/>
            <a:ext cx="3845051" cy="37952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25157" y="370669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C8C1BC"/>
                </a:solidFill>
                <a:latin typeface="Oswald Regular"/>
                <a:cs typeface="Oswald Regular"/>
              </a:rPr>
              <a:t>PREPARED </a:t>
            </a:r>
            <a:r>
              <a:rPr lang="en-US" sz="1800" b="0" spc="300" dirty="0" smtClean="0">
                <a:solidFill>
                  <a:srgbClr val="C8C1BC"/>
                </a:solidFill>
                <a:latin typeface="Oswald Regular"/>
                <a:cs typeface="Oswald Regular"/>
              </a:rPr>
              <a:t>BY</a:t>
            </a:r>
            <a:endParaRPr lang="en-US" sz="1800" b="0" spc="300" dirty="0">
              <a:solidFill>
                <a:srgbClr val="C8C1BC"/>
              </a:solidFill>
              <a:latin typeface="Oswald Regular"/>
              <a:cs typeface="Oswald Regular"/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3674364" y="2239526"/>
            <a:ext cx="6876352" cy="94657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DemiBold"/>
                <a:ea typeface="+mj-ea"/>
                <a:cs typeface="Oswald DemiBold"/>
              </a:rPr>
              <a:t>!!! TITLE</a:t>
            </a:r>
            <a:endParaRPr lang="en-US" altLang="ja-JP" sz="4000" b="0" kern="0" dirty="0">
              <a:solidFill>
                <a:srgbClr val="292929">
                  <a:lumMod val="90000"/>
                  <a:lumOff val="1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3674364" y="2928699"/>
            <a:ext cx="6502236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2400" b="0" kern="0" dirty="0" smtClean="0">
                <a:solidFill>
                  <a:srgbClr val="292929">
                    <a:lumMod val="50000"/>
                    <a:lumOff val="50000"/>
                  </a:srgbClr>
                </a:solidFill>
                <a:latin typeface="Oswald DemiBold"/>
                <a:ea typeface="+mj-ea"/>
                <a:cs typeface="Oswald DemiBold"/>
              </a:rPr>
              <a:t>!!! SUBTITLE</a:t>
            </a:r>
            <a:endParaRPr lang="en-US" altLang="ja-JP" sz="2400" b="0" kern="0" dirty="0">
              <a:solidFill>
                <a:srgbClr val="292929">
                  <a:lumMod val="50000"/>
                  <a:lumOff val="50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96118" y="4022360"/>
            <a:ext cx="20361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MATT HOLMAN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PAUL BLANKLEY</a:t>
            </a:r>
          </a:p>
          <a:p>
            <a:pPr algn="ctr"/>
            <a:r>
              <a:rPr lang="en-US" sz="1800" b="0" spc="300" dirty="0" smtClean="0">
                <a:solidFill>
                  <a:srgbClr val="255B89"/>
                </a:solidFill>
                <a:latin typeface="Oswald Regular"/>
                <a:cs typeface="Oswald Regular"/>
              </a:rPr>
              <a:t>RYAN JANSSEN</a:t>
            </a:r>
            <a:endParaRPr lang="en-US" sz="1800" b="0" spc="300" dirty="0">
              <a:solidFill>
                <a:srgbClr val="255B89"/>
              </a:solidFill>
              <a:latin typeface="Oswald Regular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01569" y="6481474"/>
            <a:ext cx="1688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0" dirty="0" smtClean="0">
                <a:solidFill>
                  <a:srgbClr val="292929">
                    <a:lumMod val="90000"/>
                    <a:lumOff val="10000"/>
                  </a:srgbClr>
                </a:solidFill>
                <a:latin typeface="Oswald Regular"/>
                <a:cs typeface="Oswald Regular"/>
              </a:rPr>
              <a:t>30 NOVEMBER 2017</a:t>
            </a:r>
            <a:endParaRPr lang="en-US" b="0" dirty="0">
              <a:solidFill>
                <a:srgbClr val="292929">
                  <a:lumMod val="90000"/>
                  <a:lumOff val="10000"/>
                </a:srgbClr>
              </a:solidFill>
              <a:latin typeface="Oswald Regular"/>
              <a:cs typeface="Oswald Regula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391275" y="5709786"/>
            <a:ext cx="7924802" cy="3124199"/>
          </a:xfrm>
          <a:prstGeom prst="rect">
            <a:avLst/>
          </a:prstGeom>
        </p:spPr>
      </p:pic>
      <p:pic>
        <p:nvPicPr>
          <p:cNvPr id="17" name="Picture 4" descr="http://images.hngn.com/data/images/full/220066/asteroid-extinc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1718" y="1822742"/>
            <a:ext cx="4724400" cy="244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083845" y="1609198"/>
            <a:ext cx="5584588" cy="46239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ry\Dropbox\GIT\182proj\Presentation\lens_zdot+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ry\Dropbox\GIT\182proj\Presentation\lens_zdot+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ry\Dropbox\GIT\182proj\Presentation\lens_zdot+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1" y="2006600"/>
            <a:ext cx="9906000" cy="48514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516" y="5563053"/>
            <a:ext cx="5042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SINGULARITY CREATED ALMOST TWICE AS MANY ENTREPRENEURS IN 2014…</a:t>
            </a:r>
            <a:endParaRPr lang="en-US" sz="28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HELIOCENTRICITY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CORE INTUITION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 </a:t>
            </a: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I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 </a:t>
            </a: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II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208000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01568" y="5803337"/>
            <a:ext cx="595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…AND NOW, MORE STUDENTS ARE LAUNCHING THEIR PROJECTS AFTER THE GSP.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THANKS TO MINOR PLANET CENTER FOR TRAINING SET!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HYPERPARAMETERS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108170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6482" y="125604"/>
            <a:ext cx="4645185" cy="3096790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6482" y="3440288"/>
            <a:ext cx="4645185" cy="3096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7791450" y="1"/>
            <a:ext cx="2114550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!!!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3" descr="C:\Users\ry\Dropbox\GIT\182proj\Presentation\asteroids_wo_singletons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51486" y="157436"/>
            <a:ext cx="8052486" cy="71577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208000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01568" y="5803337"/>
            <a:ext cx="595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…AND NOW, MORE STUDENTS ARE LAUNCHING THEIR PROJECTS AFTER THE GSP.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CONCLUSIONS, LIMITATIONS, NEXT STEPS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rcRect l="3056" t="2043"/>
          <a:stretch>
            <a:fillRect/>
          </a:stretch>
        </p:blipFill>
        <p:spPr>
          <a:xfrm>
            <a:off x="6320413" y="2079381"/>
            <a:ext cx="3360162" cy="438622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26289" y="2574785"/>
            <a:ext cx="59597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MANDATE FROM CONGRESS: 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&gt;90% OF POTENTIALLY HAZARDOUS ASTEROIDS MUST BE TRACKED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/>
            </a:r>
            <a:b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</a:b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CURRENTLY, WE HAVE 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170m OBSERVATIONS</a:t>
            </a: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KNOWN ASTEROIDS</a:t>
            </a: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6171" y="1172537"/>
            <a:ext cx="7593696" cy="50624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838199"/>
            <a:ext cx="7734300" cy="5800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1" y="2006600"/>
            <a:ext cx="9906000" cy="48514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37627" y="177182"/>
            <a:ext cx="4764210" cy="202643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 The first insight which becomes apparent from the study is that Singularity University is doing a great (and increasingly great) job!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The 2014 class created a much higher number of new entrepreneurs than the 2013 class (almost double).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The 2014 class also increased its number of technically-skilled students (which we will see later is important to business creation).</a:t>
            </a: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</a:pP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GB" sz="140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GB" sz="1400" b="0" dirty="0">
              <a:solidFill>
                <a:srgbClr val="5F6062"/>
              </a:solidFill>
              <a:latin typeface="Garamond"/>
              <a:cs typeface="Garamond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9516" y="5563053"/>
            <a:ext cx="5042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SINGULARITY CREATED ALMOST TWICE AS MANY ENTREPRENEURS IN 2014…</a:t>
            </a:r>
            <a:endParaRPr lang="en-US" sz="28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graphicFrame>
        <p:nvGraphicFramePr>
          <p:cNvPr id="25" name="Chart 24"/>
          <p:cNvGraphicFramePr>
            <a:graphicFrameLocks/>
          </p:cNvGraphicFramePr>
          <p:nvPr>
            <p:extLst/>
          </p:nvPr>
        </p:nvGraphicFramePr>
        <p:xfrm>
          <a:off x="329515" y="2529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/>
          </p:nvPr>
        </p:nvGraphicFramePr>
        <p:xfrm>
          <a:off x="5026526" y="25292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 rot="16200000">
            <a:off x="969201" y="3991057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BEFORE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1279601" y="4007273"/>
            <a:ext cx="7072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AFTER 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 rot="16200000">
            <a:off x="5674552" y="3991058"/>
            <a:ext cx="7489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BEFORE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5984952" y="4007274"/>
            <a:ext cx="7072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900" b="0" kern="0" dirty="0" smtClean="0">
                <a:solidFill>
                  <a:srgbClr val="5F6062"/>
                </a:solidFill>
                <a:latin typeface="Oswald DemiBold"/>
                <a:cs typeface="Oswald DemiBold"/>
              </a:rPr>
              <a:t>AFTER  GSP</a:t>
            </a:r>
            <a:endParaRPr lang="en-GB" sz="900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GREAT PROGRESS</a:t>
            </a:r>
            <a:endParaRPr lang="en-US" altLang="ja-JP" sz="18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2013 vs 2014 GSP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1835912" y="2463800"/>
            <a:ext cx="6259576" cy="3355509"/>
          </a:xfrm>
          <a:prstGeom prst="rect">
            <a:avLst/>
          </a:prstGeom>
          <a:solidFill>
            <a:schemeClr val="accent1">
              <a:alpha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43" name="Chart 42"/>
          <p:cNvGraphicFramePr/>
          <p:nvPr>
            <p:extLst/>
          </p:nvPr>
        </p:nvGraphicFramePr>
        <p:xfrm>
          <a:off x="1151967" y="2747262"/>
          <a:ext cx="4640072" cy="3093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/>
          <p:cNvSpPr/>
          <p:nvPr/>
        </p:nvSpPr>
        <p:spPr>
          <a:xfrm>
            <a:off x="3411865" y="3215132"/>
            <a:ext cx="12218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cs typeface="Oswald DemiBold"/>
              </a:rPr>
              <a:t>18%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2777063" y="3645457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800" b="0" kern="0" dirty="0" smtClean="0">
                <a:solidFill>
                  <a:srgbClr val="FFFFFF">
                    <a:lumMod val="95000"/>
                  </a:srgbClr>
                </a:solidFill>
                <a:latin typeface="Oswald DemiBold"/>
                <a:cs typeface="Oswald DemiBold"/>
              </a:rPr>
              <a:t>2013 GSP</a:t>
            </a:r>
            <a:endParaRPr lang="en-GB" sz="1800" dirty="0">
              <a:solidFill>
                <a:srgbClr val="FFFFFF">
                  <a:lumMod val="95000"/>
                </a:srgbClr>
              </a:solidFill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4113106" y="2747262"/>
            <a:ext cx="4640072" cy="3093382"/>
            <a:chOff x="3888062" y="2634994"/>
            <a:chExt cx="4640072" cy="3093382"/>
          </a:xfrm>
        </p:grpSpPr>
        <p:graphicFrame>
          <p:nvGraphicFramePr>
            <p:cNvPr id="28" name="Chart 27"/>
            <p:cNvGraphicFramePr/>
            <p:nvPr>
              <p:extLst/>
            </p:nvPr>
          </p:nvGraphicFramePr>
          <p:xfrm>
            <a:off x="3888062" y="2634994"/>
            <a:ext cx="4640072" cy="30933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0" name="Rectangle 29"/>
            <p:cNvSpPr/>
            <p:nvPr/>
          </p:nvSpPr>
          <p:spPr>
            <a:xfrm>
              <a:off x="6180973" y="3412744"/>
              <a:ext cx="143500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800" kern="0" dirty="0" smtClean="0">
                  <a:solidFill>
                    <a:srgbClr val="FFFFFF"/>
                  </a:solidFill>
                  <a:latin typeface="Oswald DemiBold"/>
                  <a:cs typeface="Oswald DemiBold"/>
                </a:rPr>
                <a:t>24%</a:t>
              </a:r>
              <a:endParaRPr lang="en-GB" sz="4800" dirty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200000">
              <a:off x="5505837" y="3534714"/>
              <a:ext cx="1095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1800" b="0" kern="0" dirty="0" smtClean="0">
                  <a:solidFill>
                    <a:srgbClr val="FFFFFF">
                      <a:lumMod val="95000"/>
                    </a:srgbClr>
                  </a:solidFill>
                  <a:latin typeface="Oswald DemiBold"/>
                  <a:cs typeface="Oswald DemiBold"/>
                </a:rPr>
                <a:t>2014 GSP</a:t>
              </a:r>
              <a:endParaRPr lang="en-GB" sz="1800" dirty="0">
                <a:solidFill>
                  <a:srgbClr val="FFFFFF">
                    <a:lumMod val="95000"/>
                  </a:srgbClr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1930401" y="2475397"/>
            <a:ext cx="614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Oswald Light"/>
              </a:rPr>
              <a:t>Proportion of students with GSP project businesses post-graduation:</a:t>
            </a: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0" y="0"/>
            <a:ext cx="9906000" cy="2353056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401568" y="5803337"/>
            <a:ext cx="59597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…AND NOW, MORE STUDENTS ARE LAUNCHING THEIR PROJECTS AFTER THE GSP.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86827" y="177182"/>
            <a:ext cx="4764210" cy="2026434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Secondly, the overall number of students who chose to launch their projects after the GSP has increased by one third in the past year.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As a key metric of this study, and (as I understand) a top priority for the University, this is a huge win.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The question, then, is what is driving this improvement?  And how can SU continue to improve?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400" b="0" dirty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 </a:t>
            </a:r>
            <a:r>
              <a:rPr lang="en-GB" sz="1400" b="0" dirty="0" smtClean="0">
                <a:solidFill>
                  <a:srgbClr val="292929">
                    <a:lumMod val="10000"/>
                    <a:lumOff val="90000"/>
                  </a:srgbClr>
                </a:solidFill>
                <a:latin typeface="Garamond"/>
                <a:cs typeface="Garamond"/>
              </a:rPr>
              <a:t>We’ll examine these questions in detail over the next several slides.</a:t>
            </a:r>
            <a:endParaRPr lang="en-GB" sz="1400" b="0" dirty="0">
              <a:solidFill>
                <a:srgbClr val="292929">
                  <a:lumMod val="10000"/>
                  <a:lumOff val="90000"/>
                </a:srgbClr>
              </a:solidFill>
              <a:latin typeface="Garamond"/>
              <a:cs typeface="Garamond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GREAT PROGRESS</a:t>
            </a:r>
            <a:endParaRPr lang="en-US" altLang="ja-JP" sz="18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2013 vs 2014 GSP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sz="1800" b="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cs typeface="Garamond"/>
              </a:rPr>
              <a:t>A unique investing skill-set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In my experience investing in Fintech, I’ve learned that the sector needs both a unique skill-set and approach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Fintech is unique to other growth sectors in several ways: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Regulation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lang="en-GB" sz="1100" b="0" dirty="0">
                <a:solidFill>
                  <a:srgbClr val="FFFFFF"/>
                </a:solidFill>
                <a:latin typeface="Garamond"/>
                <a:cs typeface="Garamond"/>
              </a:rPr>
              <a:t>– 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Understanding regulatory environment (and more importantly, how regulation may change) is highly important for managing downside risk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Incumbents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– Companies within the sector are often displacing large, entrenched incumbents.  Focus and speed are key</a:t>
            </a:r>
          </a:p>
          <a:p>
            <a:pPr marL="533400" lvl="1" indent="-228600">
              <a:lnSpc>
                <a:spcPct val="11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1100" b="0" u="sng" dirty="0" smtClean="0">
                <a:solidFill>
                  <a:srgbClr val="FFFFFF"/>
                </a:solidFill>
                <a:latin typeface="Garamond"/>
                <a:cs typeface="Garamond"/>
              </a:rPr>
              <a:t>Differentiation</a:t>
            </a: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 – Capital is a commodity.  A clear, sustainable competitive advantage is especially important here.  And the advantage must be structural to the business model, rather than dependent on team or a short-term relationship</a:t>
            </a:r>
          </a:p>
          <a:p>
            <a:pPr marL="93663" indent="-93663">
              <a:lnSpc>
                <a:spcPct val="11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GB" sz="1100" b="0" dirty="0" smtClean="0">
                <a:solidFill>
                  <a:srgbClr val="FFFFFF"/>
                </a:solidFill>
                <a:latin typeface="Garamond"/>
                <a:cs typeface="Garamond"/>
              </a:rPr>
              <a:t>The following pages present three sector opportunities which satisfy these requirements</a:t>
            </a: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 DIVERSE SECTOR</a:t>
            </a:r>
            <a:endParaRPr lang="en-US" altLang="ja-JP" sz="40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FINTECH AND FINANCIAL SERVICES</a:t>
            </a:r>
            <a:endParaRPr lang="en-US" altLang="ja-JP" sz="18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3693" b="89773" l="9904" r="89936">
                        <a14:foregroundMark x1="25240" y1="32102" x2="25240" y2="32102"/>
                        <a14:foregroundMark x1="36741" y1="29830" x2="36741" y2="29830"/>
                        <a14:foregroundMark x1="46965" y1="3693" x2="46965" y2="3693"/>
                        <a14:backgroundMark x1="37220" y1="42045" x2="37220" y2="420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/>
              </a:ext>
            </a:extLst>
          </a:blip>
          <a:srcRect l="-1465" t="-16396" r="-4574" b="-11952"/>
          <a:stretch/>
        </p:blipFill>
        <p:spPr>
          <a:xfrm>
            <a:off x="1846471" y="4507956"/>
            <a:ext cx="877300" cy="59727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24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403" y="1375684"/>
            <a:ext cx="5767316" cy="51879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40486" y="6536809"/>
            <a:ext cx="152477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b="0" dirty="0" smtClean="0">
                <a:solidFill>
                  <a:srgbClr val="5F6062"/>
                </a:solidFill>
                <a:latin typeface="Trebuchet MS" pitchFamily="34" charset="0"/>
              </a:rPr>
              <a:t>source: </a:t>
            </a:r>
            <a:r>
              <a:rPr lang="en-GB" sz="600" b="0" dirty="0" smtClean="0">
                <a:solidFill>
                  <a:srgbClr val="5F6062"/>
                </a:solidFill>
                <a:latin typeface="Trebuchet MS" pitchFamily="34" charset="0"/>
              </a:rPr>
              <a:t>Silicon Valley Bank, CB Insights</a:t>
            </a:r>
            <a:endParaRPr lang="en-US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wallpaperfo.com/download/view?resolution=2560x1600&amp;file=MTI4MHg5NjAvMjAxMjA0MjgvY29kZSBjb21wdXRlciBwdXJwbGUgMTI4MHg5NjAgbm90IGFsbCBjb2RlIGlzIG1hdHJpeCBjb2RlIDEyODB4OTYwIHdhbGxwYXBlcl93d3cud2FsbHBhcGVyZm8uY29tXzcyLmpwZw==&amp;name=Y29kZV9jb21wdXRlcl9wdXJwbGVfMTI4MHg5NjBfbm90X2FsbF9jb2RlX2lzX21hdHJpeF9jb2RlXzEyODB4OTYwX3dhbGxwYXBlcg==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014"/>
          <a:stretch/>
        </p:blipFill>
        <p:spPr bwMode="auto">
          <a:xfrm>
            <a:off x="190500" y="160734"/>
            <a:ext cx="9582150" cy="65821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 bwMode="auto">
          <a:xfrm>
            <a:off x="0" y="0"/>
            <a:ext cx="3876841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5" name="Rectangle 1"/>
          <p:cNvSpPr txBox="1">
            <a:spLocks noChangeArrowheads="1"/>
          </p:cNvSpPr>
          <p:nvPr/>
        </p:nvSpPr>
        <p:spPr>
          <a:xfrm>
            <a:off x="329515" y="73120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TECHNICAL STUDENTS 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16" name="Rectangle 1"/>
          <p:cNvSpPr txBox="1">
            <a:spLocks noChangeArrowheads="1"/>
          </p:cNvSpPr>
          <p:nvPr/>
        </p:nvSpPr>
        <p:spPr>
          <a:xfrm>
            <a:off x="329515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5E5F61"/>
                </a:solidFill>
                <a:latin typeface="Oswald DemiBold"/>
                <a:ea typeface="+mj-ea"/>
                <a:cs typeface="Oswald DemiBold"/>
              </a:rPr>
              <a:t>INSIGHT #1</a:t>
            </a:r>
            <a:endParaRPr lang="en-US" altLang="ja-JP" sz="4000" b="0" kern="0" dirty="0">
              <a:solidFill>
                <a:srgbClr val="5E5F61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396099" y="6356350"/>
            <a:ext cx="2346325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608" y="3793473"/>
            <a:ext cx="3523488" cy="2902657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The GSP Needs Techies!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Out of every factor I examined, the </a:t>
            </a:r>
            <a:r>
              <a:rPr lang="en-GB" sz="1300" dirty="0" smtClean="0">
                <a:solidFill>
                  <a:srgbClr val="5F6062"/>
                </a:solidFill>
                <a:latin typeface="Garamond"/>
                <a:cs typeface="Garamond"/>
              </a:rPr>
              <a:t>single-most important factor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for post-GSP success is presence of technical team members.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 Each team with a technical team member in 2013 or 2014 was 44% more likely to continue their project post-GSP (versus non-technical teams).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Multiple technical team members on a team did not add additional success.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GB" sz="13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300" b="0" dirty="0" smtClean="0">
                <a:solidFill>
                  <a:srgbClr val="5F6062"/>
                </a:solidFill>
                <a:latin typeface="Garamond"/>
                <a:cs typeface="Garamond"/>
              </a:rPr>
              <a:t>Back calculation shows the ideal ratio of technical members in the class should be between 25% and 30%.</a:t>
            </a:r>
            <a:endParaRPr lang="en-GB" sz="1100" b="0" dirty="0" smtClean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endParaRPr lang="en-US" sz="1100" b="0" dirty="0" smtClean="0">
              <a:solidFill>
                <a:srgbClr val="5F6062"/>
              </a:solidFill>
              <a:latin typeface="Garamond"/>
              <a:cs typeface="Garamond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790616" y="1107308"/>
            <a:ext cx="5493084" cy="2601092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13" name="Chart 12"/>
          <p:cNvGraphicFramePr/>
          <p:nvPr>
            <p:extLst/>
          </p:nvPr>
        </p:nvGraphicFramePr>
        <p:xfrm>
          <a:off x="3439644" y="1231900"/>
          <a:ext cx="3393081" cy="2262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Rectangle 24"/>
          <p:cNvSpPr/>
          <p:nvPr/>
        </p:nvSpPr>
        <p:spPr>
          <a:xfrm>
            <a:off x="6667500" y="1308523"/>
            <a:ext cx="24002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0" i="1" dirty="0" smtClean="0">
                <a:solidFill>
                  <a:srgbClr val="FFFFFF"/>
                </a:solidFill>
                <a:latin typeface="Oswald Light"/>
                <a:cs typeface="Oswald Light"/>
              </a:rPr>
              <a:t>82% OF ALL TEAMS THAT LAUNCHED THEIR PROJECT POST-GSP HAD A TECHNICAL        TEAM-MATE.</a:t>
            </a:r>
            <a:endParaRPr lang="en-US" sz="2400" b="0" i="1" dirty="0">
              <a:solidFill>
                <a:srgbClr val="FFFFFF"/>
              </a:solidFill>
              <a:latin typeface="Oswald Light"/>
              <a:cs typeface="Oswald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914180" y="5317843"/>
            <a:ext cx="504258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TEAMS WITH AT LEAST ONE TECHNICAL MEMBER WERE </a:t>
            </a:r>
            <a:r>
              <a:rPr lang="en-US" sz="2800" b="0" dirty="0" smtClean="0">
                <a:solidFill>
                  <a:srgbClr val="FCEBCD">
                    <a:lumMod val="50000"/>
                  </a:srgbClr>
                </a:solidFill>
                <a:latin typeface="Oswald Light"/>
                <a:cs typeface="Oswald Light"/>
              </a:rPr>
              <a:t>44% MORE LIKELY </a:t>
            </a:r>
            <a:r>
              <a:rPr lang="en-US" sz="28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TO LAUNCH THEIR PRODUCT.</a:t>
            </a:r>
            <a:endParaRPr lang="en-US" sz="28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6591300" y="1473200"/>
            <a:ext cx="0" cy="191770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>
          <a:xfrm rot="19985413">
            <a:off x="5232218" y="2124681"/>
            <a:ext cx="912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b="0" kern="0" dirty="0" smtClean="0">
                <a:solidFill>
                  <a:srgbClr val="FFFFFF"/>
                </a:solidFill>
                <a:latin typeface="Oswald DemiBold"/>
                <a:cs typeface="Oswald DemiBold"/>
              </a:rPr>
              <a:t>82%</a:t>
            </a:r>
            <a:endParaRPr lang="en-GB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12448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8333"/>
          <a:stretch/>
        </p:blipFill>
        <p:spPr>
          <a:xfrm>
            <a:off x="-1333499" y="-209550"/>
            <a:ext cx="6502908" cy="64186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3836876" y="0"/>
            <a:ext cx="6069124" cy="6858000"/>
          </a:xfrm>
          <a:prstGeom prst="rect">
            <a:avLst/>
          </a:prstGeom>
          <a:solidFill>
            <a:srgbClr val="FFFFFF">
              <a:alpha val="89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4342325" y="3832757"/>
          <a:ext cx="509218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9857"/>
                <a:gridCol w="1524000"/>
                <a:gridCol w="1768331"/>
              </a:tblGrid>
              <a:tr h="130598"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(ALL 2013 VALUES)</a:t>
                      </a:r>
                      <a:endParaRPr lang="en-GB" sz="900" b="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VODAFONE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GMBH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VODAFONE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GROUP PLC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Domicile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Germany</a:t>
                      </a:r>
                      <a:endParaRPr lang="en-GB" sz="900" baseline="300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UK</a:t>
                      </a:r>
                      <a:endParaRPr lang="en-GB" sz="900" baseline="300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Headquarters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Dusseldorf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Newbury,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Berkshire</a:t>
                      </a:r>
                      <a:endParaRPr lang="en-GB" sz="900" dirty="0" smtClean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Employees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&gt;11,000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&gt;91,000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Customers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32 million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404 million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Turnover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€9.5 billion</a:t>
                      </a: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€44.4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EBITDA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€3.4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€13.3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billion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EBITDA Margin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35%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30%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598">
                <a:tc>
                  <a:txBody>
                    <a:bodyPr/>
                    <a:lstStyle/>
                    <a:p>
                      <a:r>
                        <a:rPr lang="en-GB" sz="900" i="1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Ownership</a:t>
                      </a:r>
                      <a:endParaRPr lang="en-GB" sz="900" i="1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100% subsidiary</a:t>
                      </a:r>
                      <a:r>
                        <a:rPr lang="en-GB" sz="900" baseline="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 of Vodafone Group PLC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 smtClean="0">
                          <a:solidFill>
                            <a:srgbClr val="FFFFFF"/>
                          </a:solidFill>
                          <a:latin typeface="Garamond"/>
                          <a:cs typeface="Garamond"/>
                        </a:rPr>
                        <a:t>FTSE 100 listed, $180bn market cap (Oct-2013)</a:t>
                      </a:r>
                      <a:endParaRPr lang="en-GB" sz="900" dirty="0">
                        <a:solidFill>
                          <a:srgbClr val="FFFFFF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4301540" y="3371790"/>
            <a:ext cx="1228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b="0" dirty="0" smtClean="0">
                <a:solidFill>
                  <a:srgbClr val="FFFFFF"/>
                </a:solidFill>
                <a:latin typeface="Garamond"/>
                <a:cs typeface="Garamond"/>
              </a:rPr>
              <a:t>At a glance:</a:t>
            </a: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4301540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3E3E3E"/>
                </a:solidFill>
                <a:latin typeface="Oswald DemiBold"/>
                <a:ea typeface="+mj-ea"/>
                <a:cs typeface="Oswald DemiBold"/>
              </a:rPr>
              <a:t>SINGULARITY GSP</a:t>
            </a:r>
            <a:endParaRPr lang="en-US" altLang="ja-JP" sz="4000" b="0" kern="0" dirty="0">
              <a:solidFill>
                <a:srgbClr val="3E3E3E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4301539" y="791658"/>
            <a:ext cx="5113927" cy="1210990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AND POST-GSP SUCCESS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292929">
                    <a:tint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292929">
                  <a:tint val="75000"/>
                </a:srgb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38600" y="3025377"/>
            <a:ext cx="5533938" cy="2902657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A High-Potential Organization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Singularity University is a leading institution at the forefront of innovation, with some of the highest potential for creating lasting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change.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So why, then, don’t more Singularity University class projects become real-world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businesses?</a:t>
            </a: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>
              <a:spcAft>
                <a:spcPts val="600"/>
              </a:spcAft>
            </a:pPr>
            <a:r>
              <a:rPr lang="en-GB" b="0" dirty="0" smtClean="0">
                <a:solidFill>
                  <a:srgbClr val="255B89"/>
                </a:solidFill>
                <a:latin typeface="Garamond"/>
                <a:cs typeface="Garamond"/>
              </a:rPr>
              <a:t>High-Potential Projects</a:t>
            </a:r>
            <a:endParaRPr lang="en-US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I’ve set out to understand the reasons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why this is, by performing 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a deep-dive data analysis on previous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classes.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  <a:p>
            <a:pPr marL="93663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In this document,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I’ll:</a:t>
            </a:r>
          </a:p>
          <a:p>
            <a:pPr marL="550863" lvl="1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 share these key </a:t>
            </a:r>
            <a:r>
              <a:rPr lang="en-US" sz="1400" dirty="0" smtClean="0">
                <a:solidFill>
                  <a:srgbClr val="5F6062"/>
                </a:solidFill>
                <a:latin typeface="Garamond"/>
                <a:cs typeface="Garamond"/>
              </a:rPr>
              <a:t>insights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, and</a:t>
            </a:r>
          </a:p>
          <a:p>
            <a:pPr marL="550863" lvl="1" indent="-93663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highlight 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what </a:t>
            </a:r>
            <a:r>
              <a:rPr lang="en-US" sz="1400" dirty="0">
                <a:solidFill>
                  <a:srgbClr val="5F6062"/>
                </a:solidFill>
                <a:latin typeface="Garamond"/>
                <a:cs typeface="Garamond"/>
              </a:rPr>
              <a:t>actions</a:t>
            </a:r>
            <a:r>
              <a:rPr lang="en-US" sz="1400" b="0" dirty="0">
                <a:solidFill>
                  <a:srgbClr val="5F6062"/>
                </a:solidFill>
                <a:latin typeface="Garamond"/>
                <a:cs typeface="Garamond"/>
              </a:rPr>
              <a:t> could be taken </a:t>
            </a:r>
            <a:r>
              <a:rPr lang="en-US" sz="1400" b="0" dirty="0" smtClean="0">
                <a:solidFill>
                  <a:srgbClr val="5F6062"/>
                </a:solidFill>
                <a:latin typeface="Garamond"/>
                <a:cs typeface="Garamond"/>
              </a:rPr>
              <a:t>to help more SU GSP projects become global businesses.</a:t>
            </a:r>
            <a:endParaRPr lang="en-US" sz="1400" b="0" dirty="0">
              <a:solidFill>
                <a:srgbClr val="5F6062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9498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648325" y="2466416"/>
            <a:ext cx="41277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HOWEVER, THERE ARE OVER 14m OBSERVATIONS THAT CANNOT BE CURRENTLY MATCHED</a:t>
            </a:r>
            <a:endParaRPr lang="en-US" sz="32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9515" y="2338172"/>
            <a:ext cx="4871135" cy="37614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89716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  <a:endParaRPr lang="en-GB" altLang="ja-JP" sz="2000" b="0" kern="0" spc="300" dirty="0" smtClean="0">
              <a:solidFill>
                <a:srgbClr val="255B89">
                  <a:lumMod val="60000"/>
                  <a:lumOff val="4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PROBLEM…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89716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!!!</a:t>
            </a:r>
            <a:endParaRPr lang="en-GB" altLang="ja-JP" sz="2000" b="0" kern="0" spc="300" dirty="0" smtClean="0">
              <a:solidFill>
                <a:srgbClr val="255B89">
                  <a:lumMod val="60000"/>
                  <a:lumOff val="4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4508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…A SOLUTION!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y\Dropbox\GIT\182proj\Presentation\lens_zdot-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y\Dropbox\GIT\182proj\Presentation\lens_zdot-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ry\Dropbox\GIT\182proj\Presentation\lens_zdot-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ry\Dropbox\GIT\182proj\Presentation\lens_zdot+0.0e00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GC Modified">
    <a:dk1>
      <a:srgbClr val="292929"/>
    </a:dk1>
    <a:lt1>
      <a:srgbClr val="FFFFFF"/>
    </a:lt1>
    <a:dk2>
      <a:srgbClr val="7898B3"/>
    </a:dk2>
    <a:lt2>
      <a:srgbClr val="C8C1BC"/>
    </a:lt2>
    <a:accent1>
      <a:srgbClr val="255B89"/>
    </a:accent1>
    <a:accent2>
      <a:srgbClr val="628986"/>
    </a:accent2>
    <a:accent3>
      <a:srgbClr val="5E7064"/>
    </a:accent3>
    <a:accent4>
      <a:srgbClr val="FCEBCD"/>
    </a:accent4>
    <a:accent5>
      <a:srgbClr val="D19057"/>
    </a:accent5>
    <a:accent6>
      <a:srgbClr val="1F3F89"/>
    </a:accent6>
    <a:hlink>
      <a:srgbClr val="9D0E2D"/>
    </a:hlink>
    <a:folHlink>
      <a:srgbClr val="6CCBED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AGC Modified">
    <a:dk1>
      <a:srgbClr val="292929"/>
    </a:dk1>
    <a:lt1>
      <a:srgbClr val="FFFFFF"/>
    </a:lt1>
    <a:dk2>
      <a:srgbClr val="7898B3"/>
    </a:dk2>
    <a:lt2>
      <a:srgbClr val="C8C1BC"/>
    </a:lt2>
    <a:accent1>
      <a:srgbClr val="255B89"/>
    </a:accent1>
    <a:accent2>
      <a:srgbClr val="628986"/>
    </a:accent2>
    <a:accent3>
      <a:srgbClr val="5E7064"/>
    </a:accent3>
    <a:accent4>
      <a:srgbClr val="FCEBCD"/>
    </a:accent4>
    <a:accent5>
      <a:srgbClr val="D19057"/>
    </a:accent5>
    <a:accent6>
      <a:srgbClr val="1F3F89"/>
    </a:accent6>
    <a:hlink>
      <a:srgbClr val="9D0E2D"/>
    </a:hlink>
    <a:folHlink>
      <a:srgbClr val="6CCBED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109410</TotalTime>
  <Words>865</Words>
  <Application>Microsoft Office PowerPoint</Application>
  <PresentationFormat>A4 Paper (210x297 mm)</PresentationFormat>
  <Paragraphs>151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AGC master</vt:lpstr>
      <vt:lpstr>Custom Design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Ryan Janssen</cp:lastModifiedBy>
  <cp:revision>7249</cp:revision>
  <cp:lastPrinted>2013-10-24T18:36:14Z</cp:lastPrinted>
  <dcterms:created xsi:type="dcterms:W3CDTF">2012-04-12T16:01:00Z</dcterms:created>
  <dcterms:modified xsi:type="dcterms:W3CDTF">2017-11-29T22:40:37Z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